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494" r:id="rId3"/>
    <p:sldId id="368" r:id="rId4"/>
    <p:sldId id="366" r:id="rId5"/>
    <p:sldId id="546" r:id="rId6"/>
    <p:sldId id="491" r:id="rId7"/>
    <p:sldId id="535" r:id="rId8"/>
    <p:sldId id="537" r:id="rId9"/>
    <p:sldId id="538" r:id="rId10"/>
    <p:sldId id="536" r:id="rId11"/>
    <p:sldId id="540" r:id="rId12"/>
    <p:sldId id="541" r:id="rId13"/>
    <p:sldId id="542" r:id="rId14"/>
    <p:sldId id="543" r:id="rId15"/>
    <p:sldId id="544" r:id="rId16"/>
    <p:sldId id="545" r:id="rId17"/>
    <p:sldId id="551" r:id="rId18"/>
    <p:sldId id="493" r:id="rId19"/>
    <p:sldId id="547" r:id="rId20"/>
    <p:sldId id="548" r:id="rId21"/>
    <p:sldId id="549" r:id="rId22"/>
    <p:sldId id="550" r:id="rId23"/>
    <p:sldId id="552" r:id="rId24"/>
    <p:sldId id="553" r:id="rId25"/>
    <p:sldId id="554" r:id="rId26"/>
    <p:sldId id="555" r:id="rId27"/>
    <p:sldId id="556" r:id="rId28"/>
    <p:sldId id="558" r:id="rId29"/>
    <p:sldId id="557" r:id="rId30"/>
    <p:sldId id="559" r:id="rId31"/>
    <p:sldId id="560" r:id="rId32"/>
    <p:sldId id="561" r:id="rId33"/>
    <p:sldId id="563" r:id="rId34"/>
    <p:sldId id="562" r:id="rId35"/>
    <p:sldId id="565" r:id="rId36"/>
    <p:sldId id="564" r:id="rId37"/>
    <p:sldId id="567" r:id="rId38"/>
    <p:sldId id="566" r:id="rId39"/>
    <p:sldId id="569" r:id="rId40"/>
    <p:sldId id="570" r:id="rId41"/>
    <p:sldId id="571" r:id="rId42"/>
    <p:sldId id="572" r:id="rId43"/>
    <p:sldId id="573" r:id="rId44"/>
    <p:sldId id="568" r:id="rId45"/>
    <p:sldId id="495" r:id="rId4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13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03 – </a:t>
            </a:r>
            <a:br>
              <a:rPr lang="en-US" altLang="en-US" sz="4000" dirty="0" smtClean="0"/>
            </a:br>
            <a:r>
              <a:rPr lang="en-US" altLang="en-US" dirty="0" smtClean="0"/>
              <a:t>Arrays and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52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Chris Marron at UMBC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similar to how it’s done in Python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tenSquared</a:t>
            </a:r>
            <a:r>
              <a:rPr lang="en-US" b="1" dirty="0" smtClean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endParaRPr lang="en-US" dirty="0" smtClean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returns an integer</a:t>
            </a:r>
          </a:p>
          <a:p>
            <a:pPr lvl="1"/>
            <a:r>
              <a:rPr lang="en-US" dirty="0" smtClean="0"/>
              <a:t>Assigned to the variable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tenSquared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Arguments: the “literal” 10</a:t>
            </a:r>
          </a:p>
          <a:p>
            <a:pPr lvl="1"/>
            <a:r>
              <a:rPr lang="en-US" dirty="0" smtClean="0"/>
              <a:t>Could also have passed a variable</a:t>
            </a:r>
          </a:p>
          <a:p>
            <a:pPr lvl="1"/>
            <a:r>
              <a:rPr lang="en-US" dirty="0" smtClean="0"/>
              <a:t>Must be of type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 – why?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79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Function Example (part 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24" y="838200"/>
            <a:ext cx="915004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840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Example (part 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5" name="Picture 4" descr="C:\WINDOWS\Desktop\Oh_type\sacitch_C++_ppt\gif\savitchc03d05_2of2.gif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3683" b="28714"/>
          <a:stretch/>
        </p:blipFill>
        <p:spPr bwMode="auto">
          <a:xfrm>
            <a:off x="0" y="939007"/>
            <a:ext cx="9124637" cy="510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758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Example (usage)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Notice that the formatting changes </a:t>
            </a:r>
            <a:br>
              <a:rPr lang="en-US" dirty="0" smtClean="0"/>
            </a:br>
            <a:r>
              <a:rPr lang="en-US" dirty="0" smtClean="0"/>
              <a:t>made to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 smtClean="0"/>
              <a:t> are persistent</a:t>
            </a:r>
          </a:p>
          <a:p>
            <a:r>
              <a:rPr lang="en-US" dirty="0" smtClean="0"/>
              <a:t>They applied to both $10.10 and $21.21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6" name="Picture 5" descr="C:\WINDOWS\Desktop\Oh_type\sacitch_C++_ppt\gif\savitchc03d05_2of2.gif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3"/>
          <a:srcRect t="71253" b="4004"/>
          <a:stretch/>
        </p:blipFill>
        <p:spPr bwMode="auto">
          <a:xfrm>
            <a:off x="6312" y="3276600"/>
            <a:ext cx="9131377" cy="170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1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 vs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 used interchangeably</a:t>
            </a:r>
          </a:p>
          <a:p>
            <a:pPr lvl="1"/>
            <a:r>
              <a:rPr lang="en-US" dirty="0"/>
              <a:t>Technically, </a:t>
            </a:r>
            <a:r>
              <a:rPr lang="en-US" dirty="0" smtClean="0"/>
              <a:t>parameter </a:t>
            </a:r>
            <a:r>
              <a:rPr lang="en-US" dirty="0"/>
              <a:t>is formal variable name; argument is actual value or variable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“Formal” parameters/arguments</a:t>
            </a:r>
          </a:p>
          <a:p>
            <a:pPr lvl="1"/>
            <a:r>
              <a:rPr lang="en-US" dirty="0" smtClean="0"/>
              <a:t>In the function prototype</a:t>
            </a:r>
          </a:p>
          <a:p>
            <a:pPr lvl="1"/>
            <a:r>
              <a:rPr lang="en-US" dirty="0" smtClean="0"/>
              <a:t>In the function definition</a:t>
            </a:r>
          </a:p>
          <a:p>
            <a:r>
              <a:rPr lang="en-US" dirty="0" smtClean="0"/>
              <a:t>“Actual” parameters/arguments</a:t>
            </a:r>
          </a:p>
          <a:p>
            <a:pPr lvl="1"/>
            <a:r>
              <a:rPr lang="en-US" dirty="0" smtClean="0"/>
              <a:t>In the function call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26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Returning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96300" cy="4742531"/>
          </a:xfrm>
        </p:spPr>
        <p:txBody>
          <a:bodyPr/>
          <a:lstStyle/>
          <a:p>
            <a:r>
              <a:rPr lang="en-US" dirty="0" smtClean="0"/>
              <a:t>“void” functions are for when we don’t need to get a value back from the function</a:t>
            </a:r>
          </a:p>
          <a:p>
            <a:pPr lvl="1"/>
            <a:r>
              <a:rPr lang="en-US" dirty="0" smtClean="0"/>
              <a:t>Used for functions that only have side effects</a:t>
            </a:r>
          </a:p>
          <a:p>
            <a:pPr lvl="1"/>
            <a:r>
              <a:rPr lang="en-US" dirty="0" smtClean="0"/>
              <a:t>(e.g., printing out information)</a:t>
            </a:r>
          </a:p>
          <a:p>
            <a:pPr lvl="1"/>
            <a:endParaRPr lang="en-US" dirty="0"/>
          </a:p>
          <a:p>
            <a:r>
              <a:rPr lang="en-US" dirty="0"/>
              <a:t>Returning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/>
              <a:t>” means no value is returned</a:t>
            </a:r>
          </a:p>
          <a:p>
            <a:r>
              <a:rPr lang="en-US" dirty="0" smtClean="0"/>
              <a:t>Declaration is similar to “regular” functions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printResults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tax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Nothing is returned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17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”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686800" cy="4742531"/>
          </a:xfrm>
        </p:spPr>
        <p:txBody>
          <a:bodyPr/>
          <a:lstStyle/>
          <a:p>
            <a:r>
              <a:rPr lang="en-US" dirty="0" smtClean="0"/>
              <a:t>Transfers </a:t>
            </a:r>
            <a:r>
              <a:rPr lang="en-US" dirty="0"/>
              <a:t>control back to </a:t>
            </a:r>
            <a:r>
              <a:rPr lang="en-US" dirty="0" smtClean="0"/>
              <a:t>the calling </a:t>
            </a:r>
            <a:r>
              <a:rPr lang="en-US" dirty="0"/>
              <a:t>function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” statement optional for void functions</a:t>
            </a:r>
          </a:p>
          <a:p>
            <a:r>
              <a:rPr lang="en-US" dirty="0" smtClean="0"/>
              <a:t>All other returns types </a:t>
            </a:r>
            <a:r>
              <a:rPr lang="en-US" u="sng" dirty="0" smtClean="0"/>
              <a:t>must</a:t>
            </a:r>
            <a:r>
              <a:rPr lang="en-US" dirty="0" smtClean="0"/>
              <a:t> have a return statement in the function	</a:t>
            </a:r>
          </a:p>
          <a:p>
            <a:pPr lvl="1"/>
            <a:r>
              <a:rPr lang="en-US" dirty="0" smtClean="0"/>
              <a:t>An error results otherwise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Typically the last statement in the definition</a:t>
            </a:r>
            <a:endParaRPr lang="en-US" dirty="0"/>
          </a:p>
          <a:p>
            <a:pPr lvl="1"/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626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 and Post-Conditions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83600" cy="4742531"/>
          </a:xfrm>
        </p:spPr>
        <p:txBody>
          <a:bodyPr/>
          <a:lstStyle/>
          <a:p>
            <a:r>
              <a:rPr lang="en-US" dirty="0" smtClean="0"/>
              <a:t>For this class, you’ll need to include function headers in your code (coding standards)</a:t>
            </a:r>
          </a:p>
          <a:p>
            <a:pPr lvl="1"/>
            <a:r>
              <a:rPr lang="en-US" dirty="0" smtClean="0"/>
              <a:t>Must contain name, pre-, and post-conditions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Conditions include assumptions about program state, not just the input and output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 name: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showInterest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Pre-condition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balance is nonnegative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account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   balance; rate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interest rate as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percentage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Post-condition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amount of interest 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given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   balance, at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given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rate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showInterest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balance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36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C++ has </a:t>
            </a:r>
            <a:r>
              <a:rPr lang="en-US" dirty="0" smtClean="0"/>
              <a:t>libraries </a:t>
            </a:r>
            <a:r>
              <a:rPr lang="en-US" dirty="0"/>
              <a:t>full of </a:t>
            </a:r>
            <a:r>
              <a:rPr lang="en-US" dirty="0" smtClean="0"/>
              <a:t>useful functions!</a:t>
            </a:r>
            <a:endParaRPr lang="en-US" dirty="0"/>
          </a:p>
          <a:p>
            <a:r>
              <a:rPr lang="en-US" dirty="0"/>
              <a:t>Must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</a:t>
            </a:r>
            <a:r>
              <a:rPr lang="en-US" dirty="0"/>
              <a:t>" appropriate library</a:t>
            </a:r>
          </a:p>
          <a:p>
            <a:pPr lvl="1"/>
            <a:r>
              <a:rPr lang="en-US" dirty="0"/>
              <a:t>e.g.,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cmath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 smtClean="0"/>
              <a:t>,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cstdlib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dirty="0" smtClean="0"/>
              <a:t>(</a:t>
            </a:r>
            <a:r>
              <a:rPr lang="en-US" dirty="0"/>
              <a:t>Original "C" libraries)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/>
              <a:t> (for </a:t>
            </a:r>
            <a:r>
              <a:rPr lang="en-US" dirty="0" err="1"/>
              <a:t>cout</a:t>
            </a:r>
            <a:r>
              <a:rPr lang="en-US" dirty="0"/>
              <a:t>, </a:t>
            </a:r>
            <a:r>
              <a:rPr lang="en-US" dirty="0" err="1"/>
              <a:t>cin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Library functions are used in the same way as programmer-created functions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87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 Library Functions</a:t>
            </a:r>
            <a:r>
              <a:rPr lang="en-US" dirty="0"/>
              <a:t> (part </a:t>
            </a:r>
            <a:r>
              <a:rPr lang="en-US" dirty="0" smtClean="0"/>
              <a:t>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pic>
        <p:nvPicPr>
          <p:cNvPr id="5" name="Picture 4" descr="C:\WINDOWS\Desktop\Oh_type\sacitch_C++_ppt\gif\savitchc03d02_1of2.gif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858838"/>
            <a:ext cx="9144000" cy="547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391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C++ Primer</a:t>
            </a:r>
          </a:p>
          <a:p>
            <a:pPr lvl="1"/>
            <a:r>
              <a:rPr lang="en-US" sz="3200" dirty="0" smtClean="0"/>
              <a:t>Arithmetic expressions</a:t>
            </a:r>
          </a:p>
          <a:p>
            <a:pPr lvl="1"/>
            <a:r>
              <a:rPr lang="en-US" sz="3200" dirty="0" smtClean="0"/>
              <a:t>Operators</a:t>
            </a:r>
          </a:p>
          <a:p>
            <a:pPr lvl="1"/>
            <a:r>
              <a:rPr lang="en-US" sz="3200" dirty="0" smtClean="0"/>
              <a:t>Type casting</a:t>
            </a:r>
          </a:p>
          <a:p>
            <a:pPr lvl="1"/>
            <a:r>
              <a:rPr lang="en-US" sz="3200" dirty="0" smtClean="0"/>
              <a:t>Input / Output</a:t>
            </a:r>
          </a:p>
          <a:p>
            <a:pPr lvl="1"/>
            <a:r>
              <a:rPr lang="en-US" sz="3200" dirty="0" smtClean="0"/>
              <a:t>C-Strings</a:t>
            </a:r>
          </a:p>
          <a:p>
            <a:pPr lvl="1"/>
            <a:r>
              <a:rPr lang="en-US" sz="3200" dirty="0" smtClean="0"/>
              <a:t>Control Structures</a:t>
            </a:r>
          </a:p>
          <a:p>
            <a:pPr lvl="1"/>
            <a:endParaRPr lang="en-US" sz="3200" dirty="0" smtClean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2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 Library Functions (part 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pic>
        <p:nvPicPr>
          <p:cNvPr id="5" name="Picture 4" descr="C:\WINDOWS\Desktop\Oh_type\sacitch_C++_ppt\gif\savitchc03d02_2of2.gif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491" y="1365250"/>
            <a:ext cx="9111019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988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also a function – a “special” one!</a:t>
            </a:r>
          </a:p>
          <a:p>
            <a:pPr lvl="3"/>
            <a:endParaRPr lang="en-US" dirty="0"/>
          </a:p>
          <a:p>
            <a:r>
              <a:rPr lang="en-US" dirty="0" smtClean="0"/>
              <a:t>One (</a:t>
            </a:r>
            <a:r>
              <a:rPr lang="en-US" u="sng" dirty="0" smtClean="0"/>
              <a:t>and only one</a:t>
            </a:r>
            <a:r>
              <a:rPr lang="en-US" dirty="0" smtClean="0"/>
              <a:t>) function called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can exist in a program</a:t>
            </a:r>
          </a:p>
          <a:p>
            <a:pPr lvl="3"/>
            <a:endParaRPr lang="en-US" dirty="0"/>
          </a:p>
          <a:p>
            <a:r>
              <a:rPr lang="en-US" dirty="0" smtClean="0"/>
              <a:t>The operating system calls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 smtClean="0"/>
              <a:t>Not the programmer!</a:t>
            </a:r>
          </a:p>
          <a:p>
            <a:r>
              <a:rPr lang="en-US" dirty="0" smtClean="0"/>
              <a:t>Should return an integer (0 is traditional)</a:t>
            </a:r>
          </a:p>
          <a:p>
            <a:pPr lvl="1"/>
            <a:r>
              <a:rPr lang="en-US" b="1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0;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043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96300" cy="4742531"/>
          </a:xfrm>
        </p:spPr>
        <p:txBody>
          <a:bodyPr/>
          <a:lstStyle/>
          <a:p>
            <a:r>
              <a:rPr lang="en-US" dirty="0" smtClean="0"/>
              <a:t>Allows you to build “blocks” of programs</a:t>
            </a:r>
          </a:p>
          <a:p>
            <a:pPr lvl="1"/>
            <a:r>
              <a:rPr lang="en-US" dirty="0" smtClean="0"/>
              <a:t>Divide and conquer large problems</a:t>
            </a:r>
          </a:p>
          <a:p>
            <a:r>
              <a:rPr lang="en-US" dirty="0" smtClean="0"/>
              <a:t>Increases readability and reusability</a:t>
            </a:r>
          </a:p>
          <a:p>
            <a:pPr lvl="1"/>
            <a:r>
              <a:rPr lang="en-US" dirty="0" smtClean="0"/>
              <a:t>Put in a separate file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for easy sharing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Quick note:</a:t>
            </a:r>
          </a:p>
          <a:p>
            <a:pPr lvl="1"/>
            <a:r>
              <a:rPr lang="en-US" b="1" dirty="0" smtClean="0"/>
              <a:t>Functions in C++ can only return </a:t>
            </a:r>
            <a:r>
              <a:rPr lang="en-US" b="1" u="sng" dirty="0" smtClean="0"/>
              <a:t>one</a:t>
            </a:r>
            <a:r>
              <a:rPr lang="en-US" b="1" dirty="0" smtClean="0"/>
              <a:t> thing!!!</a:t>
            </a:r>
          </a:p>
          <a:p>
            <a:pPr lvl="1"/>
            <a:r>
              <a:rPr lang="en-US" dirty="0" smtClean="0"/>
              <a:t>(For now)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39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Arrays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14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dirty="0"/>
              <a:t>array is a collection of related data </a:t>
            </a:r>
            <a:r>
              <a:rPr lang="en-US" dirty="0" smtClean="0"/>
              <a:t>items</a:t>
            </a:r>
          </a:p>
          <a:p>
            <a:pPr lvl="1"/>
            <a:r>
              <a:rPr lang="en-US" dirty="0" smtClean="0"/>
              <a:t>An array can be of any data type you choose</a:t>
            </a:r>
          </a:p>
          <a:p>
            <a:pPr lvl="1"/>
            <a:r>
              <a:rPr lang="en-US" dirty="0" smtClean="0"/>
              <a:t>They </a:t>
            </a:r>
            <a:r>
              <a:rPr lang="en-US" u="sng" dirty="0" smtClean="0"/>
              <a:t>all</a:t>
            </a:r>
            <a:r>
              <a:rPr lang="en-US" dirty="0" smtClean="0"/>
              <a:t> have </a:t>
            </a:r>
            <a:r>
              <a:rPr lang="en-US" dirty="0"/>
              <a:t>the </a:t>
            </a:r>
            <a:r>
              <a:rPr lang="en-US" u="sng" dirty="0"/>
              <a:t>same</a:t>
            </a:r>
            <a:r>
              <a:rPr lang="en-US" dirty="0"/>
              <a:t> data </a:t>
            </a:r>
            <a:r>
              <a:rPr lang="en-US" dirty="0" smtClean="0"/>
              <a:t>type</a:t>
            </a:r>
          </a:p>
          <a:p>
            <a:endParaRPr lang="en-US" dirty="0" smtClean="0"/>
          </a:p>
          <a:p>
            <a:r>
              <a:rPr lang="en-US" dirty="0" smtClean="0"/>
              <a:t>Arrays are static – their size does not change</a:t>
            </a:r>
          </a:p>
          <a:p>
            <a:pPr lvl="1"/>
            <a:r>
              <a:rPr lang="en-US" dirty="0" smtClean="0"/>
              <a:t>They are declared </a:t>
            </a:r>
            <a:r>
              <a:rPr lang="en-US" i="1" dirty="0" smtClean="0"/>
              <a:t>contiguously </a:t>
            </a:r>
            <a:r>
              <a:rPr lang="en-US" dirty="0" smtClean="0"/>
              <a:t>in memory</a:t>
            </a:r>
          </a:p>
          <a:p>
            <a:pPr lvl="1"/>
            <a:r>
              <a:rPr lang="en-US" dirty="0" smtClean="0"/>
              <a:t>In other words, an array’s data is stored in </a:t>
            </a:r>
            <a:br>
              <a:rPr lang="en-US" dirty="0" smtClean="0"/>
            </a:br>
            <a:r>
              <a:rPr lang="en-US" dirty="0" smtClean="0"/>
              <a:t>one big block, together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Declaring 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Declaration: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&lt;type&gt; 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&lt;name&gt;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[size];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float  </a:t>
            </a:r>
            <a:r>
              <a:rPr lang="en-US" altLang="en-US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xArray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[10];</a:t>
            </a:r>
            <a:endParaRPr lang="en-US" altLang="en-US" dirty="0"/>
          </a:p>
          <a:p>
            <a:pPr lvl="1"/>
            <a:r>
              <a:rPr lang="en-US" altLang="en-US" dirty="0" smtClean="0"/>
              <a:t>This array now has room to hold 10 floats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Indexing starts at 0: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xArray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[9]; </a:t>
            </a:r>
            <a:r>
              <a:rPr lang="en-US" altLang="en-US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end of the array */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198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of an Array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array does not know how large it is</a:t>
            </a:r>
          </a:p>
          <a:p>
            <a:pPr lvl="1"/>
            <a:r>
              <a:rPr lang="en-US" dirty="0" smtClean="0"/>
              <a:t>No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size()</a:t>
            </a:r>
            <a:r>
              <a:rPr lang="en-US" dirty="0" smtClean="0"/>
              <a:t> function</a:t>
            </a:r>
          </a:p>
          <a:p>
            <a:pPr lvl="1"/>
            <a:r>
              <a:rPr lang="en-US" dirty="0" smtClean="0"/>
              <a:t>No bounds checking – you must be careful!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Arrays are static</a:t>
            </a:r>
          </a:p>
          <a:p>
            <a:pPr lvl="1"/>
            <a:r>
              <a:rPr lang="en-US" dirty="0" smtClean="0"/>
              <a:t>Their size must be known at </a:t>
            </a:r>
            <a:r>
              <a:rPr lang="en-US" u="sng" dirty="0" smtClean="0"/>
              <a:t>compile</a:t>
            </a:r>
            <a:r>
              <a:rPr lang="en-US" dirty="0" smtClean="0"/>
              <a:t> time</a:t>
            </a:r>
          </a:p>
          <a:p>
            <a:pPr lvl="1"/>
            <a:r>
              <a:rPr lang="en-US" dirty="0" smtClean="0"/>
              <a:t>Their size cannot be changed once set</a:t>
            </a:r>
          </a:p>
          <a:p>
            <a:pPr lvl="1"/>
            <a:r>
              <a:rPr lang="en-US" dirty="0" smtClean="0"/>
              <a:t>You cannot use user input for array size</a:t>
            </a:r>
          </a:p>
          <a:p>
            <a:pPr marL="914400" lvl="2" indent="0">
              <a:buNone/>
            </a:pPr>
            <a:r>
              <a:rPr lang="en-US" dirty="0" smtClean="0"/>
              <a:t>“How many numbers would you like to store?”</a:t>
            </a:r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1358900" y="5930900"/>
            <a:ext cx="59309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5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Initialization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declaration does </a:t>
            </a:r>
            <a:r>
              <a:rPr lang="en-US" u="sng" dirty="0" smtClean="0"/>
              <a:t>not</a:t>
            </a:r>
            <a:r>
              <a:rPr lang="en-US" dirty="0" smtClean="0"/>
              <a:t> initialize the data stored in the memory locations</a:t>
            </a:r>
          </a:p>
          <a:p>
            <a:pPr lvl="1"/>
            <a:r>
              <a:rPr lang="en-US" dirty="0" smtClean="0"/>
              <a:t>They contain “garbage” data</a:t>
            </a:r>
          </a:p>
          <a:p>
            <a:pPr lvl="2"/>
            <a:r>
              <a:rPr lang="en-US" sz="2800" dirty="0" smtClean="0"/>
              <a:t>Whatever is left from the last time it was used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An array can be initialized at declare time: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[5] = { 5, 2, 6, 9, 3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41813"/>
              </p:ext>
            </p:extLst>
          </p:nvPr>
        </p:nvGraphicFramePr>
        <p:xfrm>
          <a:off x="1765300" y="5365750"/>
          <a:ext cx="5613400" cy="990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2680"/>
                <a:gridCol w="1122680"/>
                <a:gridCol w="1122680"/>
                <a:gridCol w="1122680"/>
                <a:gridCol w="1122680"/>
              </a:tblGrid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85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Auto-Initialization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there are fewer values than the given size:</a:t>
            </a:r>
          </a:p>
          <a:p>
            <a:pPr lvl="1"/>
            <a:r>
              <a:rPr lang="en-US" dirty="0" smtClean="0"/>
              <a:t>Fills values starting at the beginning</a:t>
            </a:r>
          </a:p>
          <a:p>
            <a:pPr lvl="1"/>
            <a:r>
              <a:rPr lang="en-US" dirty="0" smtClean="0"/>
              <a:t>Remainder is filled with that data type’s “zero”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no array size is given:</a:t>
            </a:r>
          </a:p>
          <a:p>
            <a:pPr lvl="1"/>
            <a:r>
              <a:rPr lang="en-US" dirty="0" smtClean="0"/>
              <a:t>Array is created only as big as is needed </a:t>
            </a:r>
            <a:br>
              <a:rPr lang="en-US" dirty="0" smtClean="0"/>
            </a:br>
            <a:r>
              <a:rPr lang="en-US" dirty="0" smtClean="0"/>
              <a:t>based on the number of initialization values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yArray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{5, 12, 11};</a:t>
            </a:r>
          </a:p>
          <a:p>
            <a:pPr lvl="1"/>
            <a:r>
              <a:rPr lang="en-US" dirty="0"/>
              <a:t>Allocates array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yArray</a:t>
            </a:r>
            <a:r>
              <a:rPr lang="en-US" dirty="0" smtClean="0"/>
              <a:t> </a:t>
            </a:r>
            <a:r>
              <a:rPr lang="en-US" dirty="0"/>
              <a:t>to </a:t>
            </a:r>
            <a:r>
              <a:rPr lang="en-US" dirty="0" smtClean="0"/>
              <a:t>hold 3 integers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780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C-String Initialization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83600" cy="4742531"/>
          </a:xfrm>
        </p:spPr>
        <p:txBody>
          <a:bodyPr/>
          <a:lstStyle/>
          <a:p>
            <a:r>
              <a:rPr lang="en-US" dirty="0" smtClean="0"/>
              <a:t>C-Strings are </a:t>
            </a:r>
            <a:r>
              <a:rPr lang="en-US" i="1" dirty="0" smtClean="0"/>
              <a:t>arrays</a:t>
            </a:r>
            <a:r>
              <a:rPr lang="en-US" dirty="0" smtClean="0"/>
              <a:t> of characters</a:t>
            </a:r>
          </a:p>
          <a:p>
            <a:pPr lvl="3"/>
            <a:endParaRPr lang="en-US" dirty="0"/>
          </a:p>
          <a:p>
            <a:r>
              <a:rPr lang="en-US" dirty="0" smtClean="0"/>
              <a:t>They can be initialized in the normal way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[5] = {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'J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'o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'n'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0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endParaRPr lang="en-US" dirty="0" smtClean="0"/>
          </a:p>
          <a:p>
            <a:r>
              <a:rPr lang="en-US" dirty="0" smtClean="0"/>
              <a:t>Or with a string constant: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[5]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"John";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Different quotes have different purposes!!!</a:t>
            </a:r>
          </a:p>
          <a:p>
            <a:pPr lvl="1"/>
            <a:r>
              <a:rPr lang="en-US" dirty="0" smtClean="0"/>
              <a:t>Double quotes are for strings</a:t>
            </a:r>
          </a:p>
          <a:p>
            <a:pPr lvl="1"/>
            <a:r>
              <a:rPr lang="en-US" dirty="0" smtClean="0"/>
              <a:t>Single quotes are for chars (characters)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668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9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Array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square brackets to access a single element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third element is 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&lt;&lt; numbers[2] &lt;&lt;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This gives the output: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third element is 6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045924"/>
              </p:ext>
            </p:extLst>
          </p:nvPr>
        </p:nvGraphicFramePr>
        <p:xfrm>
          <a:off x="2731873" y="4712551"/>
          <a:ext cx="5890055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536416" y="5605508"/>
            <a:ext cx="2330767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numbers =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86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Array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70900" cy="4742531"/>
          </a:xfrm>
        </p:spPr>
        <p:txBody>
          <a:bodyPr/>
          <a:lstStyle/>
          <a:p>
            <a:r>
              <a:rPr lang="en-US" dirty="0" smtClean="0"/>
              <a:t>C++ also accepts any expression as a “subscript”</a:t>
            </a:r>
          </a:p>
          <a:p>
            <a:pPr lvl="1"/>
            <a:r>
              <a:rPr lang="en-US" sz="3200" dirty="0" smtClean="0"/>
              <a:t>But it must evaluate to an integer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numbers[(start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end) /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 lvl="3"/>
            <a:endParaRPr lang="en-US" dirty="0"/>
          </a:p>
          <a:p>
            <a:r>
              <a:rPr lang="en-US" b="1" dirty="0" smtClean="0"/>
              <a:t>IMPORTANT!</a:t>
            </a:r>
          </a:p>
          <a:p>
            <a:r>
              <a:rPr lang="en-US" dirty="0" smtClean="0"/>
              <a:t>C</a:t>
            </a:r>
            <a:r>
              <a:rPr lang="en-US" dirty="0"/>
              <a:t>++ does </a:t>
            </a:r>
            <a:r>
              <a:rPr lang="en-US" u="sng" dirty="0"/>
              <a:t>not</a:t>
            </a:r>
            <a:r>
              <a:rPr lang="en-US" dirty="0"/>
              <a:t> do bounds checking for simple arrays, so you must ensure you are staying within bounds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751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Constants as Array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70900" cy="4742531"/>
          </a:xfrm>
        </p:spPr>
        <p:txBody>
          <a:bodyPr/>
          <a:lstStyle/>
          <a:p>
            <a:r>
              <a:rPr lang="en-US" dirty="0" smtClean="0"/>
              <a:t>You should always used a defined/named constant for your array size</a:t>
            </a:r>
          </a:p>
          <a:p>
            <a:pPr lvl="1"/>
            <a:r>
              <a:rPr lang="en-US" dirty="0" smtClean="0"/>
              <a:t>Do not use magic numbers!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NUMBER_OF_STUDENTS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5;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score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[NUMBER_OF_STUDENTS];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Improves readability, versatility, and maintainability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792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Arrays and Functions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4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Arrays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arguments to functions</a:t>
            </a:r>
          </a:p>
          <a:p>
            <a:pPr lvl="1"/>
            <a:r>
              <a:rPr lang="en-US" sz="3200" dirty="0"/>
              <a:t>Indexed variables</a:t>
            </a:r>
          </a:p>
          <a:p>
            <a:pPr lvl="2"/>
            <a:r>
              <a:rPr lang="en-US" sz="2800" dirty="0"/>
              <a:t>An individual element of an array can be </a:t>
            </a:r>
            <a:r>
              <a:rPr lang="en-US" sz="2800" dirty="0" smtClean="0"/>
              <a:t>passed</a:t>
            </a:r>
            <a:endParaRPr lang="en-US" sz="2800" dirty="0"/>
          </a:p>
          <a:p>
            <a:pPr lvl="1"/>
            <a:r>
              <a:rPr lang="en-US" sz="3200" dirty="0"/>
              <a:t>Entire arrays</a:t>
            </a:r>
          </a:p>
          <a:p>
            <a:pPr lvl="2"/>
            <a:r>
              <a:rPr lang="en-US" sz="2800" dirty="0"/>
              <a:t>All array elements can be passed as </a:t>
            </a:r>
            <a:r>
              <a:rPr lang="en-US" sz="2800" dirty="0" smtClean="0"/>
              <a:t>one </a:t>
            </a:r>
            <a:r>
              <a:rPr lang="en-US" sz="2800" dirty="0"/>
              <a:t>entity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return value from function</a:t>
            </a:r>
          </a:p>
          <a:p>
            <a:pPr lvl="1"/>
            <a:r>
              <a:rPr lang="en-US" dirty="0" smtClean="0"/>
              <a:t>Can be done, but we’ll cover it later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25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Passing Indexed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47100" cy="4742531"/>
          </a:xfrm>
        </p:spPr>
        <p:txBody>
          <a:bodyPr/>
          <a:lstStyle/>
          <a:p>
            <a:r>
              <a:rPr lang="en-US" dirty="0" smtClean="0"/>
              <a:t>Handled the same way as a “regular” variable</a:t>
            </a:r>
          </a:p>
          <a:p>
            <a:pPr lvl="1"/>
            <a:r>
              <a:rPr lang="en-US" dirty="0" smtClean="0"/>
              <a:t>Function declaration: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Variables:</a:t>
            </a:r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[10];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Valid function calls: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(a[3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]);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a[3] is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	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n is double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684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Passing Entire 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Formal parameter can </a:t>
            </a:r>
            <a:r>
              <a:rPr lang="en-US" dirty="0" smtClean="0"/>
              <a:t>be an </a:t>
            </a:r>
            <a:r>
              <a:rPr lang="en-US" dirty="0"/>
              <a:t>entire array</a:t>
            </a:r>
          </a:p>
          <a:p>
            <a:pPr lvl="1"/>
            <a:r>
              <a:rPr lang="en-US" dirty="0" smtClean="0"/>
              <a:t>Passed into the function by the array’s name</a:t>
            </a:r>
            <a:endParaRPr lang="en-US" dirty="0"/>
          </a:p>
          <a:p>
            <a:pPr lvl="1"/>
            <a:r>
              <a:rPr lang="en-US" dirty="0"/>
              <a:t>Called an array parameter</a:t>
            </a:r>
          </a:p>
          <a:p>
            <a:endParaRPr lang="en-US" dirty="0" smtClean="0"/>
          </a:p>
          <a:p>
            <a:r>
              <a:rPr lang="en-US" dirty="0" smtClean="0"/>
              <a:t>Must send </a:t>
            </a:r>
            <a:r>
              <a:rPr lang="en-US" dirty="0"/>
              <a:t>size of array as well</a:t>
            </a:r>
          </a:p>
          <a:p>
            <a:pPr lvl="1"/>
            <a:r>
              <a:rPr lang="en-US" dirty="0"/>
              <a:t>Typically done as second parameter</a:t>
            </a:r>
          </a:p>
          <a:p>
            <a:pPr lvl="1"/>
            <a:r>
              <a:rPr lang="en-US" dirty="0"/>
              <a:t>Simple </a:t>
            </a:r>
            <a:r>
              <a:rPr lang="en-US" dirty="0" smtClean="0"/>
              <a:t>integer-type </a:t>
            </a:r>
            <a:r>
              <a:rPr lang="en-US" dirty="0"/>
              <a:t>formal parameter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64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 Coding Exercise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fillUp.cpp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Arrays, initialization, and functions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34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Parameter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pic>
        <p:nvPicPr>
          <p:cNvPr id="5" name="Picture 5" descr="C:\WINDOWS\Desktop\Oh_type\sacitch_C++_ppt\gif\savitchc05d03.gif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3"/>
          <a:srcRect b="6455"/>
          <a:stretch/>
        </p:blipFill>
        <p:spPr bwMode="auto">
          <a:xfrm>
            <a:off x="0" y="1066800"/>
            <a:ext cx="9144001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6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as Argument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the function from the previous slide, consider this code, inside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function: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score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[5], </a:t>
            </a:r>
            <a:r>
              <a:rPr lang="en-US" b="1" dirty="0" err="1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numberOfScores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5;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fillUp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(score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numberOfScores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157285" y="4684376"/>
            <a:ext cx="172458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entire array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019578" y="3439776"/>
            <a:ext cx="0" cy="123382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913185" y="4695152"/>
            <a:ext cx="185591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integer value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775478" y="3450552"/>
            <a:ext cx="0" cy="123382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5455" y="5293636"/>
            <a:ext cx="44818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Note the lack of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r>
              <a:rPr lang="en-US" sz="2800" b="1" dirty="0" smtClean="0"/>
              <a:t> brackets </a:t>
            </a:r>
            <a:br>
              <a:rPr lang="en-US" sz="2800" b="1" dirty="0" smtClean="0"/>
            </a:br>
            <a:r>
              <a:rPr lang="en-US" sz="2800" b="1" dirty="0" smtClean="0"/>
              <a:t>in the array argument!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0632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understand how functions work in C++</a:t>
            </a:r>
          </a:p>
          <a:p>
            <a:pPr lvl="1"/>
            <a:r>
              <a:rPr lang="en-US" dirty="0" smtClean="0"/>
              <a:t>Prototype</a:t>
            </a:r>
          </a:p>
          <a:p>
            <a:pPr lvl="1"/>
            <a:r>
              <a:rPr lang="en-US" dirty="0" smtClean="0"/>
              <a:t>Definition</a:t>
            </a:r>
          </a:p>
          <a:p>
            <a:pPr lvl="1"/>
            <a:r>
              <a:rPr lang="en-US" dirty="0" smtClean="0"/>
              <a:t>Call</a:t>
            </a:r>
          </a:p>
          <a:p>
            <a:r>
              <a:rPr lang="en-US" dirty="0" smtClean="0"/>
              <a:t>To cover the basics of arrays</a:t>
            </a:r>
          </a:p>
          <a:p>
            <a:pPr lvl="1"/>
            <a:r>
              <a:rPr lang="en-US" dirty="0" smtClean="0"/>
              <a:t>Declaration and initialization</a:t>
            </a:r>
          </a:p>
          <a:p>
            <a:pPr lvl="1"/>
            <a:r>
              <a:rPr lang="en-US" dirty="0" smtClean="0"/>
              <a:t>Multi-dimensional arrays</a:t>
            </a:r>
          </a:p>
          <a:p>
            <a:r>
              <a:rPr lang="en-US" dirty="0" smtClean="0"/>
              <a:t>To examine how arrays and functions interact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10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as Argument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this work?  What’s being passed?</a:t>
            </a:r>
          </a:p>
          <a:p>
            <a:pPr lvl="3"/>
            <a:endParaRPr lang="en-US" dirty="0"/>
          </a:p>
          <a:p>
            <a:r>
              <a:rPr lang="en-US" dirty="0"/>
              <a:t>Think of </a:t>
            </a:r>
            <a:r>
              <a:rPr lang="en-US" dirty="0" smtClean="0"/>
              <a:t>an array </a:t>
            </a:r>
            <a:r>
              <a:rPr lang="en-US" dirty="0"/>
              <a:t>as 3 components:</a:t>
            </a:r>
          </a:p>
          <a:p>
            <a:pPr lvl="1"/>
            <a:r>
              <a:rPr lang="en-US" dirty="0"/>
              <a:t>Address of first indexed variable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[0]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Array base type</a:t>
            </a:r>
          </a:p>
          <a:p>
            <a:pPr lvl="1"/>
            <a:r>
              <a:rPr lang="en-US" dirty="0"/>
              <a:t>Size of array</a:t>
            </a:r>
          </a:p>
          <a:p>
            <a:r>
              <a:rPr lang="en-US" dirty="0"/>
              <a:t>Only </a:t>
            </a:r>
            <a:r>
              <a:rPr lang="en-US" dirty="0" smtClean="0"/>
              <a:t>the first piece is passed!</a:t>
            </a:r>
            <a:endParaRPr lang="en-US" dirty="0"/>
          </a:p>
          <a:p>
            <a:pPr lvl="1"/>
            <a:r>
              <a:rPr lang="en-US" dirty="0"/>
              <a:t>Just the beginning address of </a:t>
            </a:r>
            <a:r>
              <a:rPr lang="en-US" dirty="0" smtClean="0"/>
              <a:t>the array</a:t>
            </a:r>
            <a:endParaRPr lang="en-US" dirty="0"/>
          </a:p>
          <a:p>
            <a:pPr lvl="1"/>
            <a:r>
              <a:rPr lang="en-US" dirty="0" smtClean="0"/>
              <a:t>We’ll discuss this in detail later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35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Array size must be sent separately</a:t>
            </a:r>
          </a:p>
          <a:p>
            <a:pPr lvl="1"/>
            <a:r>
              <a:rPr lang="en-US" dirty="0" smtClean="0"/>
              <a:t>But this actually increases functionality!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Same function can be used on any size array!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score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[5],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[10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fillUp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(score, 5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fillUp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(time, 10);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Multidimensional 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Arrays with more than one index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[30][100];</a:t>
            </a:r>
          </a:p>
          <a:p>
            <a:pPr lvl="1"/>
            <a:r>
              <a:rPr lang="en-US" dirty="0"/>
              <a:t>Two </a:t>
            </a:r>
            <a:r>
              <a:rPr lang="en-US" dirty="0" smtClean="0"/>
              <a:t>indices</a:t>
            </a:r>
            <a:r>
              <a:rPr lang="en-US" dirty="0"/>
              <a:t>: </a:t>
            </a:r>
            <a:r>
              <a:rPr lang="en-US" dirty="0" smtClean="0"/>
              <a:t>an </a:t>
            </a:r>
            <a:r>
              <a:rPr lang="en-US" dirty="0"/>
              <a:t>"array of arrays"</a:t>
            </a:r>
          </a:p>
          <a:p>
            <a:pPr lvl="1"/>
            <a:r>
              <a:rPr lang="en-US" dirty="0"/>
              <a:t>Visualize as:</a:t>
            </a:r>
            <a:br>
              <a:rPr lang="en-US" dirty="0"/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page[0][0],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page[0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][1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  ...,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page[0][99]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page[1][0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page[1][1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  ...,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page[1][99]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page[29][0], page[29][1],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page[29][99]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</a:t>
            </a:r>
            <a:r>
              <a:rPr lang="en-US" dirty="0"/>
              <a:t>++ allows any number of indexes</a:t>
            </a:r>
          </a:p>
          <a:p>
            <a:pPr lvl="1"/>
            <a:r>
              <a:rPr lang="en-US" dirty="0"/>
              <a:t>Typically no more than two or three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057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Multidimensional Array Parameters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to one-dimensional array</a:t>
            </a:r>
          </a:p>
          <a:p>
            <a:pPr lvl="1"/>
            <a:r>
              <a:rPr lang="en-US" dirty="0"/>
              <a:t>1st dimension size not given</a:t>
            </a:r>
          </a:p>
          <a:p>
            <a:pPr lvl="2"/>
            <a:r>
              <a:rPr lang="en-US" dirty="0"/>
              <a:t>Provided as </a:t>
            </a:r>
            <a:r>
              <a:rPr lang="en-US" dirty="0" smtClean="0"/>
              <a:t>second parameter of function</a:t>
            </a:r>
            <a:endParaRPr lang="en-US" dirty="0"/>
          </a:p>
          <a:p>
            <a:pPr lvl="1"/>
            <a:r>
              <a:rPr lang="en-US" dirty="0"/>
              <a:t>2nd dimension size </a:t>
            </a:r>
            <a:r>
              <a:rPr lang="en-US" u="sng" dirty="0" smtClean="0"/>
              <a:t>is</a:t>
            </a:r>
            <a:r>
              <a:rPr lang="en-US" dirty="0" smtClean="0"/>
              <a:t> given</a:t>
            </a:r>
            <a:endParaRPr lang="en-US" dirty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DisplayPage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page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[][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100], </a:t>
            </a:r>
            <a:r>
              <a:rPr lang="en-US" sz="18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 smtClean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numRows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b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8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numRows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++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b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8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 &lt;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100;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j++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page[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][j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  <a:b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56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Array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arrays have limitations</a:t>
            </a:r>
          </a:p>
          <a:p>
            <a:pPr lvl="1"/>
            <a:r>
              <a:rPr lang="en-US" dirty="0"/>
              <a:t>Array out-of-bounds access</a:t>
            </a:r>
          </a:p>
          <a:p>
            <a:pPr lvl="1"/>
            <a:r>
              <a:rPr lang="en-US" dirty="0"/>
              <a:t>No resizing</a:t>
            </a:r>
          </a:p>
          <a:p>
            <a:pPr lvl="1"/>
            <a:r>
              <a:rPr lang="en-US" dirty="0"/>
              <a:t>Hard to get current size</a:t>
            </a:r>
          </a:p>
          <a:p>
            <a:pPr lvl="1"/>
            <a:r>
              <a:rPr lang="en-US" dirty="0"/>
              <a:t>Not initialized</a:t>
            </a:r>
          </a:p>
          <a:p>
            <a:pPr lvl="1"/>
            <a:r>
              <a:rPr lang="en-US" dirty="0" smtClean="0"/>
              <a:t>Mostly due to </a:t>
            </a:r>
            <a:r>
              <a:rPr lang="en-US" dirty="0"/>
              <a:t>efficiency and backwards-compatibility, which are high priorities in C/C</a:t>
            </a:r>
            <a:r>
              <a:rPr lang="en-US" dirty="0" smtClean="0"/>
              <a:t>++</a:t>
            </a:r>
            <a:endParaRPr lang="en-US" sz="900" dirty="0" smtClean="0"/>
          </a:p>
          <a:p>
            <a:r>
              <a:rPr lang="en-US" dirty="0" smtClean="0"/>
              <a:t>Later</a:t>
            </a:r>
            <a:r>
              <a:rPr lang="en-US" dirty="0"/>
              <a:t>, we will learn about the vector class, which addresses many of these issues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17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course policy agreement is due back in class by Tuesday, </a:t>
            </a:r>
            <a:r>
              <a:rPr lang="en-US" smtClean="0"/>
              <a:t>February </a:t>
            </a:r>
            <a:r>
              <a:rPr lang="en-US" smtClean="0"/>
              <a:t>9</a:t>
            </a:r>
            <a:r>
              <a:rPr lang="en-US" baseline="30000" smtClean="0"/>
              <a:t>th</a:t>
            </a:r>
            <a:endParaRPr lang="en-US" dirty="0" smtClean="0"/>
          </a:p>
          <a:p>
            <a:pPr lvl="1"/>
            <a:r>
              <a:rPr lang="en-US" dirty="0" smtClean="0"/>
              <a:t>Worth 1% of your grade</a:t>
            </a:r>
          </a:p>
          <a:p>
            <a:pPr lvl="1"/>
            <a:r>
              <a:rPr lang="en-US" dirty="0" smtClean="0"/>
              <a:t>(Final is now worth 19%)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Blackboard site is now available</a:t>
            </a:r>
            <a:endParaRPr lang="en-US" dirty="0"/>
          </a:p>
          <a:p>
            <a:pPr lvl="1"/>
            <a:r>
              <a:rPr lang="en-US" dirty="0" smtClean="0"/>
              <a:t>Course schedule is now available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Next time: Pointers and References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5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“Parts” of Using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 Prototype (Declaration)</a:t>
            </a:r>
            <a:endParaRPr lang="en-US" dirty="0"/>
          </a:p>
          <a:p>
            <a:pPr lvl="1"/>
            <a:r>
              <a:rPr lang="en-US" dirty="0"/>
              <a:t>Information for compiler</a:t>
            </a:r>
          </a:p>
          <a:p>
            <a:pPr lvl="1"/>
            <a:r>
              <a:rPr lang="en-US" dirty="0"/>
              <a:t>To properly interpret </a:t>
            </a:r>
            <a:r>
              <a:rPr lang="en-US" dirty="0" smtClean="0"/>
              <a:t>calls</a:t>
            </a:r>
          </a:p>
          <a:p>
            <a:pPr lvl="4"/>
            <a:endParaRPr lang="en-US" dirty="0"/>
          </a:p>
          <a:p>
            <a:r>
              <a:rPr lang="en-US" dirty="0"/>
              <a:t>Function Definition</a:t>
            </a:r>
          </a:p>
          <a:p>
            <a:pPr lvl="1"/>
            <a:r>
              <a:rPr lang="en-US" dirty="0"/>
              <a:t>Actual </a:t>
            </a:r>
            <a:r>
              <a:rPr lang="en-US" dirty="0" smtClean="0"/>
              <a:t>implementation (i.e., code) for function</a:t>
            </a:r>
          </a:p>
          <a:p>
            <a:pPr lvl="4"/>
            <a:endParaRPr lang="en-US" dirty="0"/>
          </a:p>
          <a:p>
            <a:r>
              <a:rPr lang="en-US" dirty="0"/>
              <a:t>Function Call</a:t>
            </a:r>
          </a:p>
          <a:p>
            <a:pPr lvl="1"/>
            <a:r>
              <a:rPr lang="en-US" dirty="0" smtClean="0"/>
              <a:t>How function is actually used by program</a:t>
            </a:r>
          </a:p>
          <a:p>
            <a:pPr lvl="1"/>
            <a:r>
              <a:rPr lang="en-US" dirty="0" smtClean="0"/>
              <a:t>Transfers control to the function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720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Prototype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Gives compiler information about the function</a:t>
            </a:r>
          </a:p>
          <a:p>
            <a:pPr lvl="1"/>
            <a:r>
              <a:rPr lang="en-US" dirty="0" smtClean="0"/>
              <a:t>How to interpret calls to the function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alt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&lt;return </a:t>
            </a:r>
            <a:r>
              <a:rPr lang="en-US" altLang="en-US" sz="24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type&gt;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fxn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name</a:t>
            </a:r>
            <a:r>
              <a:rPr lang="en-US" altLang="en-US" sz="24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 (&lt;parameters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&gt;);</a:t>
            </a:r>
          </a:p>
          <a:p>
            <a:pPr marL="457200" lvl="1" indent="0">
              <a:buNone/>
            </a:pPr>
            <a:r>
              <a:rPr lang="en-US" sz="24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squareNumber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dirty="0" smtClean="0"/>
          </a:p>
          <a:p>
            <a:pPr lvl="1"/>
            <a:r>
              <a:rPr lang="en-US" dirty="0" smtClean="0"/>
              <a:t>Must have the parameter’s data types</a:t>
            </a:r>
          </a:p>
          <a:p>
            <a:pPr lvl="3"/>
            <a:endParaRPr lang="en-US" dirty="0"/>
          </a:p>
          <a:p>
            <a:r>
              <a:rPr lang="en-US" dirty="0" smtClean="0"/>
              <a:t>Placed before any calls</a:t>
            </a:r>
          </a:p>
          <a:p>
            <a:pPr lvl="1"/>
            <a:r>
              <a:rPr lang="en-US" dirty="0" smtClean="0"/>
              <a:t>In declaration space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 smtClean="0"/>
              <a:t>Or above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for global access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40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Implementation of the function</a:t>
            </a:r>
          </a:p>
          <a:p>
            <a:pPr lvl="1"/>
            <a:r>
              <a:rPr lang="en-US" dirty="0" smtClean="0"/>
              <a:t>Just like implementing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function</a:t>
            </a:r>
          </a:p>
          <a:p>
            <a:pPr lvl="3"/>
            <a:endParaRPr lang="en-US" dirty="0" smtClean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sz="32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32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squareNumber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32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{ </a:t>
            </a: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32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3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answer</a:t>
            </a:r>
            <a:r>
              <a:rPr lang="en-US" sz="32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n * n;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answer;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3600" dirty="0"/>
          </a:p>
          <a:p>
            <a:pPr lvl="3"/>
            <a:endParaRPr lang="en-US" dirty="0" smtClean="0"/>
          </a:p>
          <a:p>
            <a:r>
              <a:rPr lang="en-US" dirty="0" smtClean="0"/>
              <a:t>Function definition </a:t>
            </a:r>
            <a:r>
              <a:rPr lang="en-US" u="sng" dirty="0" smtClean="0"/>
              <a:t>must</a:t>
            </a:r>
            <a:r>
              <a:rPr lang="en-US" dirty="0" smtClean="0"/>
              <a:t> match prototype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108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Definition 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686800" cy="4742531"/>
          </a:xfrm>
        </p:spPr>
        <p:txBody>
          <a:bodyPr/>
          <a:lstStyle/>
          <a:p>
            <a:r>
              <a:rPr lang="en-US" dirty="0"/>
              <a:t>Placed after </a:t>
            </a:r>
            <a:r>
              <a:rPr lang="en-US" dirty="0" smtClean="0"/>
              <a:t>the function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sz="3200" dirty="0"/>
              <a:t>NOT inside </a:t>
            </a:r>
            <a:r>
              <a:rPr lang="en-US" sz="3200" dirty="0" smtClean="0"/>
              <a:t>the function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200" dirty="0" smtClean="0"/>
              <a:t>!</a:t>
            </a:r>
            <a:endParaRPr lang="en-US" dirty="0" smtClean="0"/>
          </a:p>
          <a:p>
            <a:r>
              <a:rPr lang="en-US" dirty="0" smtClean="0"/>
              <a:t>All functions are equal</a:t>
            </a:r>
          </a:p>
          <a:p>
            <a:pPr lvl="1"/>
            <a:r>
              <a:rPr lang="en-US" dirty="0" smtClean="0"/>
              <a:t>No function is contained inside another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Function name, parameter type, and return type all must match the prototype’s</a:t>
            </a:r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 statement sends data back to the caller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22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5615</TotalTime>
  <Words>1593</Words>
  <Application>Microsoft Office PowerPoint</Application>
  <PresentationFormat>On-screen Show (4:3)</PresentationFormat>
  <Paragraphs>372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CMSC202  Computer Science II for Majors  Lecture 03 –  Arrays and Functions</vt:lpstr>
      <vt:lpstr>Last Class We Covered</vt:lpstr>
      <vt:lpstr>Any Questions from Last Time?</vt:lpstr>
      <vt:lpstr>Today’s Objectives</vt:lpstr>
      <vt:lpstr>Functions</vt:lpstr>
      <vt:lpstr>“Parts” of Using Functions</vt:lpstr>
      <vt:lpstr>Function Prototype</vt:lpstr>
      <vt:lpstr>Function Definition</vt:lpstr>
      <vt:lpstr>Function Definition Placement</vt:lpstr>
      <vt:lpstr>Function Call</vt:lpstr>
      <vt:lpstr> Function Example (part 1)</vt:lpstr>
      <vt:lpstr>Function Example (part 2)</vt:lpstr>
      <vt:lpstr>Function Example (usage)</vt:lpstr>
      <vt:lpstr>Parameters vs Arguments</vt:lpstr>
      <vt:lpstr>Returning “void”</vt:lpstr>
      <vt:lpstr>“return” Statements</vt:lpstr>
      <vt:lpstr>Pre- and Post-Conditions</vt:lpstr>
      <vt:lpstr>Library Functions</vt:lpstr>
      <vt:lpstr>Useful Library Functions (part 1)</vt:lpstr>
      <vt:lpstr>Useful Library Functions (part 2)</vt:lpstr>
      <vt:lpstr>The main() Function</vt:lpstr>
      <vt:lpstr>Why Use Functions?</vt:lpstr>
      <vt:lpstr>Arrays</vt:lpstr>
      <vt:lpstr>Arrays</vt:lpstr>
      <vt:lpstr>Declaring Arrays</vt:lpstr>
      <vt:lpstr>Limitations of an Array</vt:lpstr>
      <vt:lpstr>Array Initialization</vt:lpstr>
      <vt:lpstr>Auto-Initialization</vt:lpstr>
      <vt:lpstr>C-String Initialization</vt:lpstr>
      <vt:lpstr>Accessing Array Elements</vt:lpstr>
      <vt:lpstr>Accessing Array Elements</vt:lpstr>
      <vt:lpstr>Constants as Array Size</vt:lpstr>
      <vt:lpstr>Arrays and Functions</vt:lpstr>
      <vt:lpstr>Arrays in Functions</vt:lpstr>
      <vt:lpstr>Passing Indexed Variables</vt:lpstr>
      <vt:lpstr>Passing Entire Arrays</vt:lpstr>
      <vt:lpstr>Live Coding Exercise</vt:lpstr>
      <vt:lpstr>Array Parameter Example</vt:lpstr>
      <vt:lpstr>Array as Argument Example</vt:lpstr>
      <vt:lpstr>Array as Argument Explanation</vt:lpstr>
      <vt:lpstr>Array Parameters</vt:lpstr>
      <vt:lpstr>Multidimensional Arrays</vt:lpstr>
      <vt:lpstr>Multidimensional Array Parameters</vt:lpstr>
      <vt:lpstr>Review: Array Limitations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141</cp:revision>
  <dcterms:created xsi:type="dcterms:W3CDTF">2014-05-05T14:25:42Z</dcterms:created>
  <dcterms:modified xsi:type="dcterms:W3CDTF">2016-02-06T05:00:15Z</dcterms:modified>
</cp:coreProperties>
</file>